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352" r:id="rId3"/>
    <p:sldId id="354" r:id="rId4"/>
    <p:sldId id="355" r:id="rId5"/>
    <p:sldId id="356" r:id="rId6"/>
    <p:sldId id="357" r:id="rId7"/>
    <p:sldId id="257" r:id="rId8"/>
    <p:sldId id="360" r:id="rId9"/>
    <p:sldId id="359" r:id="rId10"/>
    <p:sldId id="361" r:id="rId11"/>
    <p:sldId id="261" r:id="rId12"/>
    <p:sldId id="362" r:id="rId13"/>
    <p:sldId id="288" r:id="rId14"/>
    <p:sldId id="259" r:id="rId15"/>
    <p:sldId id="336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90" r:id="rId24"/>
    <p:sldId id="289" r:id="rId25"/>
  </p:sldIdLst>
  <p:sldSz cx="24384000" cy="13716000"/>
  <p:notesSz cx="6858000" cy="9144000"/>
  <p:embeddedFontLst>
    <p:embeddedFont>
      <p:font typeface="Lato Bold" panose="020F0502020204030203" pitchFamily="34" charset="0"/>
      <p:bold r:id="rId27"/>
    </p:embeddedFont>
    <p:embeddedFont>
      <p:font typeface="Lato Regular" panose="020F0502020204030203" pitchFamily="34" charset="0"/>
      <p:regular r:id="rId28"/>
    </p:embeddedFont>
    <p:embeddedFont>
      <p:font typeface="Lato Light" panose="020F0502020204030203" pitchFamily="34" charset="0"/>
      <p:regular r:id="rId29"/>
      <p:italic r:id="rId30"/>
    </p:embeddedFont>
    <p:embeddedFont>
      <p:font typeface="Lato Black" panose="020F0502020204030203" pitchFamily="34" charset="0"/>
      <p:bold r:id="rId31"/>
      <p:boldItalic r:id="rId32"/>
    </p:embeddedFont>
    <p:embeddedFont>
      <p:font typeface="League Spartan" panose="00000800000000000000" pitchFamily="50" charset="0"/>
      <p:bold r:id="rId3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ato Regular"/>
        <a:ea typeface="Lato Regular"/>
        <a:cs typeface="Lato Regular"/>
        <a:sym typeface="Lato Regular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ato Regular"/>
        <a:ea typeface="Lato Regular"/>
        <a:cs typeface="Lato Regular"/>
        <a:sym typeface="Lato Regular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ato Regular"/>
        <a:ea typeface="Lato Regular"/>
        <a:cs typeface="Lato Regular"/>
        <a:sym typeface="Lato Regular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ato Regular"/>
        <a:ea typeface="Lato Regular"/>
        <a:cs typeface="Lato Regular"/>
        <a:sym typeface="Lato Regular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ato Regular"/>
        <a:ea typeface="Lato Regular"/>
        <a:cs typeface="Lato Regular"/>
        <a:sym typeface="Lato Regular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ato Regular"/>
        <a:ea typeface="Lato Regular"/>
        <a:cs typeface="Lato Regular"/>
        <a:sym typeface="Lato Regular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ato Regular"/>
        <a:ea typeface="Lato Regular"/>
        <a:cs typeface="Lato Regular"/>
        <a:sym typeface="Lato Regular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ato Regular"/>
        <a:ea typeface="Lato Regular"/>
        <a:cs typeface="Lato Regular"/>
        <a:sym typeface="Lato Regular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ato Regular"/>
        <a:ea typeface="Lato Regular"/>
        <a:cs typeface="Lato Regular"/>
        <a:sym typeface="La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8AB"/>
    <a:srgbClr val="028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78194" autoAdjust="0"/>
  </p:normalViewPr>
  <p:slideViewPr>
    <p:cSldViewPr snapToGrid="0">
      <p:cViewPr varScale="1">
        <p:scale>
          <a:sx n="24" d="100"/>
          <a:sy n="24" d="100"/>
        </p:scale>
        <p:origin x="10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4864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Coverage</a:t>
            </a:r>
            <a:r>
              <a:rPr lang="en-US" baseline="0" dirty="0" smtClean="0"/>
              <a:t> now. CROWD-SOURCED, no telco.</a:t>
            </a:r>
          </a:p>
          <a:p>
            <a:r>
              <a:rPr lang="en-US" dirty="0" smtClean="0"/>
              <a:t>This means, you can go out right now, and make</a:t>
            </a:r>
            <a:r>
              <a:rPr lang="en-US" baseline="0" dirty="0" smtClean="0"/>
              <a:t> a sensor that connects to the internet, for free, no strings attached.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88055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Enabled by technology</a:t>
            </a:r>
            <a:r>
              <a:rPr lang="en-US" baseline="0" dirty="0" smtClean="0"/>
              <a:t> + community. Bottom-up / citizen infrastructure.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curious -&gt; Join </a:t>
            </a:r>
            <a:r>
              <a:rPr lang="en-US" dirty="0" err="1" smtClean="0"/>
              <a:t>MakeZurich</a:t>
            </a:r>
            <a:r>
              <a:rPr lang="en-US" dirty="0" smtClean="0"/>
              <a:t>! Stop</a:t>
            </a:r>
            <a:r>
              <a:rPr lang="en-US" baseline="0" dirty="0" smtClean="0"/>
              <a:t> talking about smart cities, and start </a:t>
            </a:r>
            <a:r>
              <a:rPr lang="en-US" baseline="0" smtClean="0"/>
              <a:t>making them.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So, what do we do in concrete terms? We’re deploying </a:t>
            </a:r>
            <a:r>
              <a:rPr dirty="0" smtClean="0"/>
              <a:t>a</a:t>
            </a:r>
            <a:r>
              <a:rPr lang="en-US" dirty="0" smtClean="0"/>
              <a:t>n </a:t>
            </a:r>
            <a:r>
              <a:rPr lang="en-US" dirty="0" err="1" smtClean="0"/>
              <a:t>IoT</a:t>
            </a:r>
            <a:r>
              <a:rPr dirty="0" smtClean="0"/>
              <a:t> network</a:t>
            </a:r>
            <a:r>
              <a:rPr lang="en-US" dirty="0" smtClean="0"/>
              <a:t> based on a technology called </a:t>
            </a:r>
            <a:r>
              <a:rPr lang="de-CH" dirty="0" err="1" smtClean="0"/>
              <a:t>LoRaWAN</a:t>
            </a:r>
            <a:r>
              <a:rPr dirty="0" smtClean="0"/>
              <a:t>.</a:t>
            </a:r>
            <a:endParaRPr dirty="0"/>
          </a:p>
          <a:p>
            <a:endParaRPr dirty="0"/>
          </a:p>
          <a:p>
            <a:r>
              <a:rPr dirty="0"/>
              <a:t>How many know about </a:t>
            </a:r>
            <a:r>
              <a:rPr dirty="0" err="1"/>
              <a:t>LoRaWAN</a:t>
            </a:r>
            <a:r>
              <a:rPr dirty="0"/>
              <a:t> already? Raise your hand.</a:t>
            </a:r>
          </a:p>
          <a:p>
            <a:r>
              <a:rPr dirty="0"/>
              <a:t>How many have </a:t>
            </a:r>
            <a:r>
              <a:rPr dirty="0" smtClean="0"/>
              <a:t>played </a:t>
            </a:r>
            <a:r>
              <a:rPr dirty="0"/>
              <a:t>with it already?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Media Access Control protocol for wide area networks.</a:t>
            </a:r>
          </a:p>
          <a:p>
            <a:r>
              <a:rPr lang="en-US" dirty="0" err="1" smtClean="0"/>
              <a:t>LoRaWAN</a:t>
            </a:r>
            <a:r>
              <a:rPr lang="en-US" dirty="0" smtClean="0"/>
              <a:t> networks</a:t>
            </a:r>
            <a:r>
              <a:rPr lang="en-US" baseline="0" dirty="0" smtClean="0"/>
              <a:t> are star of starts and </a:t>
            </a:r>
          </a:p>
          <a:p>
            <a:r>
              <a:rPr lang="en-US" baseline="0" dirty="0" smtClean="0"/>
              <a:t> the</a:t>
            </a:r>
            <a:r>
              <a:rPr dirty="0" smtClean="0"/>
              <a:t> </a:t>
            </a:r>
            <a:r>
              <a:rPr dirty="0"/>
              <a:t>4 main components are: sensor + </a:t>
            </a:r>
            <a:r>
              <a:rPr dirty="0" err="1"/>
              <a:t>gw</a:t>
            </a:r>
            <a:r>
              <a:rPr dirty="0"/>
              <a:t> + </a:t>
            </a:r>
            <a:r>
              <a:rPr dirty="0" err="1"/>
              <a:t>loraback</a:t>
            </a:r>
            <a:r>
              <a:rPr dirty="0"/>
              <a:t> backend + app backend.</a:t>
            </a:r>
          </a:p>
        </p:txBody>
      </p:sp>
    </p:spTree>
    <p:extLst>
      <p:ext uri="{BB962C8B-B14F-4D97-AF65-F5344CB8AC3E}">
        <p14:creationId xmlns:p14="http://schemas.microsoft.com/office/powerpoint/2010/main" val="2613048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cheapest price for a node is ~8.5</a:t>
            </a:r>
          </a:p>
          <a:p>
            <a:r>
              <a:t>Gateways start at ~250</a:t>
            </a:r>
          </a:p>
          <a:p>
            <a:r>
              <a:t>open source software stack</a:t>
            </a:r>
          </a:p>
          <a:p>
            <a:r>
              <a:t>unlicensed spectrum (ISM bands)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asked -&gt; What are smart cities?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904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THIS:</a:t>
            </a:r>
            <a:r>
              <a:rPr lang="en-US" baseline="0" dirty="0" smtClean="0"/>
              <a:t> dystopian “Minority report” style top-down strategies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9846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NOT this.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769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Smart city = one that leverages the collective intelligence of its inhabitants.</a:t>
            </a:r>
          </a:p>
          <a:p>
            <a:r>
              <a:rPr lang="en-US" dirty="0" smtClean="0"/>
              <a:t>Two heads are better than one (aka community is greater</a:t>
            </a:r>
            <a:r>
              <a:rPr lang="en-US" baseline="0" dirty="0" smtClean="0"/>
              <a:t> than </a:t>
            </a:r>
            <a:r>
              <a:rPr lang="en-US" dirty="0" smtClean="0"/>
              <a:t>the sum of its parts)  =&gt; 400K</a:t>
            </a:r>
            <a:r>
              <a:rPr lang="en-US" baseline="0" dirty="0" smtClean="0"/>
              <a:t> + common goals = great results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930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82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Started in 2015.</a:t>
            </a:r>
          </a:p>
          <a:p>
            <a:r>
              <a:rPr lang="en-US" dirty="0" smtClean="0"/>
              <a:t>Now The Things</a:t>
            </a:r>
            <a:r>
              <a:rPr lang="en-US" baseline="0" dirty="0" smtClean="0"/>
              <a:t> Network is a</a:t>
            </a:r>
            <a:r>
              <a:rPr lang="en-US" dirty="0" smtClean="0"/>
              <a:t>ctive </a:t>
            </a:r>
            <a:r>
              <a:rPr lang="en-US" dirty="0" smtClean="0"/>
              <a:t>in more than </a:t>
            </a:r>
            <a:r>
              <a:rPr lang="en-US" dirty="0" smtClean="0"/>
              <a:t>600 </a:t>
            </a:r>
            <a:r>
              <a:rPr lang="en-US" dirty="0" smtClean="0"/>
              <a:t>cities across more than 90 countries (and </a:t>
            </a:r>
            <a:r>
              <a:rPr lang="en-US" dirty="0" smtClean="0"/>
              <a:t>40k</a:t>
            </a:r>
            <a:r>
              <a:rPr lang="en-US" dirty="0" smtClean="0"/>
              <a:t>+</a:t>
            </a:r>
            <a:r>
              <a:rPr lang="en-US" baseline="0" dirty="0" smtClean="0"/>
              <a:t> members)</a:t>
            </a:r>
            <a:endParaRPr lang="en-US" dirty="0" smtClean="0"/>
          </a:p>
          <a:p>
            <a:r>
              <a:rPr lang="en-US" baseline="0" dirty="0" smtClean="0"/>
              <a:t>USING </a:t>
            </a:r>
            <a:r>
              <a:rPr lang="en-US" baseline="0" dirty="0" err="1" smtClean="0"/>
              <a:t>LoRaWAN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Started in 2015.</a:t>
            </a:r>
          </a:p>
          <a:p>
            <a:r>
              <a:rPr lang="en-US" dirty="0" smtClean="0"/>
              <a:t>Now The Things</a:t>
            </a:r>
            <a:r>
              <a:rPr lang="en-US" baseline="0" dirty="0" smtClean="0"/>
              <a:t> Network is a</a:t>
            </a:r>
            <a:r>
              <a:rPr lang="en-US" dirty="0" smtClean="0"/>
              <a:t>ctive </a:t>
            </a:r>
            <a:r>
              <a:rPr lang="en-US" dirty="0" smtClean="0"/>
              <a:t>in more than </a:t>
            </a:r>
            <a:r>
              <a:rPr lang="en-US" dirty="0" smtClean="0"/>
              <a:t>600 </a:t>
            </a:r>
            <a:r>
              <a:rPr lang="en-US" dirty="0" smtClean="0"/>
              <a:t>cities across more than 90 countries (and </a:t>
            </a:r>
            <a:r>
              <a:rPr lang="en-US" dirty="0" smtClean="0"/>
              <a:t>40k</a:t>
            </a:r>
            <a:r>
              <a:rPr lang="en-US" dirty="0" smtClean="0"/>
              <a:t>+</a:t>
            </a:r>
            <a:r>
              <a:rPr lang="en-US" baseline="0" dirty="0" smtClean="0"/>
              <a:t> members</a:t>
            </a:r>
            <a:r>
              <a:rPr lang="en-US" baseline="0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869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provide “</a:t>
            </a:r>
            <a:r>
              <a:rPr lang="en-US" dirty="0" err="1" smtClean="0"/>
              <a:t>wifi</a:t>
            </a:r>
            <a:r>
              <a:rPr lang="en-US" dirty="0" smtClean="0"/>
              <a:t>” coverage to whole</a:t>
            </a:r>
            <a:r>
              <a:rPr lang="en-US" baseline="0" dirty="0" smtClean="0"/>
              <a:t> city as a community?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213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rPr dirty="0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778000" y="7952006"/>
            <a:ext cx="20828000" cy="342579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1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67" y="-29234"/>
            <a:ext cx="7716399" cy="564078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/>
        </p:nvSpPr>
        <p:spPr>
          <a:xfrm>
            <a:off x="11299031" y="7419591"/>
            <a:ext cx="1785938" cy="59724"/>
          </a:xfrm>
          <a:prstGeom prst="rect">
            <a:avLst/>
          </a:prstGeom>
          <a:solidFill>
            <a:srgbClr val="D2D2D2"/>
          </a:solidFill>
          <a:ln w="12700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 sz="2400"/>
            </a:pPr>
            <a:endParaRPr/>
          </a:p>
        </p:txBody>
      </p:sp>
      <p:pic>
        <p:nvPicPr>
          <p:cNvPr id="18" name="The Things Uitlijning Network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21" y="1257061"/>
            <a:ext cx="3210782" cy="306819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67" y="-29234"/>
            <a:ext cx="7716399" cy="5640786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658" y="11602286"/>
            <a:ext cx="1961084" cy="188264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pic>
        <p:nvPicPr>
          <p:cNvPr id="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67" y="-29234"/>
            <a:ext cx="7716399" cy="564078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11299031" y="8245619"/>
            <a:ext cx="1785938" cy="59724"/>
          </a:xfrm>
          <a:prstGeom prst="rect">
            <a:avLst/>
          </a:prstGeom>
          <a:solidFill>
            <a:srgbClr val="D2D2D2"/>
          </a:solidFill>
          <a:ln w="12700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 sz="2400"/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658" y="11602286"/>
            <a:ext cx="1961084" cy="188264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 algn="ctr"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1651000" y="7561851"/>
            <a:ext cx="10223500" cy="504924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67" y="-29234"/>
            <a:ext cx="7716399" cy="5640786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5869781" y="7110214"/>
            <a:ext cx="1785938" cy="59724"/>
          </a:xfrm>
          <a:prstGeom prst="rect">
            <a:avLst/>
          </a:prstGeom>
          <a:solidFill>
            <a:srgbClr val="D2D2D2"/>
          </a:solidFill>
          <a:ln w="12700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 sz="2400"/>
            </a:pP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658" y="11602286"/>
            <a:ext cx="1961084" cy="188264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3135686" y="952500"/>
            <a:ext cx="19559214" cy="228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3135686" y="3659234"/>
            <a:ext cx="19559214" cy="8786766"/>
          </a:xfrm>
          <a:prstGeom prst="rect">
            <a:avLst/>
          </a:prstGeom>
        </p:spPr>
        <p:txBody>
          <a:bodyPr anchor="t"/>
          <a:lstStyle>
            <a:lvl1pPr marL="635000" indent="-635000"/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67" y="-29234"/>
            <a:ext cx="7716399" cy="56407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xfrm>
            <a:off x="3138913" y="1778000"/>
            <a:ext cx="19555987" cy="10147300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658" y="11602286"/>
            <a:ext cx="1961084" cy="188264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10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67" y="-29234"/>
            <a:ext cx="7716399" cy="56407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658" y="11602286"/>
            <a:ext cx="1961084" cy="188264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67" y="-29234"/>
            <a:ext cx="7716399" cy="564078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133151" y="952500"/>
            <a:ext cx="19561749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pasted-image.pdf"/>
          <p:cNvPicPr>
            <a:picLocks noChangeAspect="1"/>
          </p:cNvPicPr>
          <p:nvPr userDrawn="1"/>
        </p:nvPicPr>
        <p:blipFill>
          <a:blip r:embed="rId11">
            <a:extLst/>
          </a:blip>
          <a:stretch>
            <a:fillRect/>
          </a:stretch>
        </p:blipFill>
        <p:spPr>
          <a:xfrm>
            <a:off x="-44767" y="-29234"/>
            <a:ext cx="7716399" cy="564078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3126970" y="3112444"/>
            <a:ext cx="1785939" cy="59724"/>
          </a:xfrm>
          <a:prstGeom prst="rect">
            <a:avLst/>
          </a:prstGeom>
          <a:solidFill>
            <a:srgbClr val="D2D2D2"/>
          </a:solidFill>
          <a:ln w="12700">
            <a:miter lim="400000"/>
          </a:ln>
        </p:spPr>
        <p:txBody>
          <a:bodyPr lIns="64293" tIns="64293" rIns="64293" bIns="64293" anchor="ctr"/>
          <a:lstStyle/>
          <a:p>
            <a:pPr defTabSz="1285875">
              <a:defRPr sz="2400"/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Helvetica Light"/>
              </a:defRPr>
            </a:lvl1pPr>
          </a:lstStyle>
          <a:p>
            <a:fld id="{86CB4B4D-7CA3-9044-876B-883B54F8677D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658" y="11602286"/>
            <a:ext cx="1961084" cy="18826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9" r:id="rId8"/>
    <p:sldLayoutId id="2147483660" r:id="rId9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028BE6"/>
          </a:solidFill>
          <a:uFillTx/>
          <a:latin typeface="+mj-lt"/>
          <a:ea typeface="+mj-ea"/>
          <a:cs typeface="+mj-cs"/>
          <a:sym typeface="League Spartan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028BE6"/>
          </a:solidFill>
          <a:uFillTx/>
          <a:latin typeface="+mj-lt"/>
          <a:ea typeface="+mj-ea"/>
          <a:cs typeface="+mj-cs"/>
          <a:sym typeface="League Spartan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028BE6"/>
          </a:solidFill>
          <a:uFillTx/>
          <a:latin typeface="+mj-lt"/>
          <a:ea typeface="+mj-ea"/>
          <a:cs typeface="+mj-cs"/>
          <a:sym typeface="League Spartan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028BE6"/>
          </a:solidFill>
          <a:uFillTx/>
          <a:latin typeface="+mj-lt"/>
          <a:ea typeface="+mj-ea"/>
          <a:cs typeface="+mj-cs"/>
          <a:sym typeface="League Spartan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028BE6"/>
          </a:solidFill>
          <a:uFillTx/>
          <a:latin typeface="+mj-lt"/>
          <a:ea typeface="+mj-ea"/>
          <a:cs typeface="+mj-cs"/>
          <a:sym typeface="League Spartan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028BE6"/>
          </a:solidFill>
          <a:uFillTx/>
          <a:latin typeface="+mj-lt"/>
          <a:ea typeface="+mj-ea"/>
          <a:cs typeface="+mj-cs"/>
          <a:sym typeface="League Spartan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028BE6"/>
          </a:solidFill>
          <a:uFillTx/>
          <a:latin typeface="+mj-lt"/>
          <a:ea typeface="+mj-ea"/>
          <a:cs typeface="+mj-cs"/>
          <a:sym typeface="League Spartan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028BE6"/>
          </a:solidFill>
          <a:uFillTx/>
          <a:latin typeface="+mj-lt"/>
          <a:ea typeface="+mj-ea"/>
          <a:cs typeface="+mj-cs"/>
          <a:sym typeface="League Spartan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all" spc="0" baseline="0">
          <a:ln>
            <a:noFill/>
          </a:ln>
          <a:solidFill>
            <a:srgbClr val="028BE6"/>
          </a:solidFill>
          <a:uFillTx/>
          <a:latin typeface="+mj-lt"/>
          <a:ea typeface="+mj-ea"/>
          <a:cs typeface="+mj-cs"/>
          <a:sym typeface="League Spartan"/>
        </a:defRPr>
      </a:lvl9pPr>
    </p:titleStyle>
    <p:bodyStyle>
      <a:lvl1pPr marL="537307" marR="0" indent="-537307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53585F"/>
          </a:solidFill>
          <a:uFillTx/>
          <a:latin typeface="Lato Regular"/>
          <a:ea typeface="Lato Regular"/>
          <a:cs typeface="Lato Regular"/>
          <a:sym typeface="Lato Regular"/>
        </a:defRPr>
      </a:lvl1pPr>
      <a:lvl2pPr marL="1172307" marR="0" indent="-537307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53585F"/>
          </a:solidFill>
          <a:uFillTx/>
          <a:latin typeface="Lato Regular"/>
          <a:ea typeface="Lato Regular"/>
          <a:cs typeface="Lato Regular"/>
          <a:sym typeface="Lato Regular"/>
        </a:defRPr>
      </a:lvl2pPr>
      <a:lvl3pPr marL="1807307" marR="0" indent="-537307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53585F"/>
          </a:solidFill>
          <a:uFillTx/>
          <a:latin typeface="Lato Regular"/>
          <a:ea typeface="Lato Regular"/>
          <a:cs typeface="Lato Regular"/>
          <a:sym typeface="Lato Regular"/>
        </a:defRPr>
      </a:lvl3pPr>
      <a:lvl4pPr marL="2442307" marR="0" indent="-537307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53585F"/>
          </a:solidFill>
          <a:uFillTx/>
          <a:latin typeface="Lato Regular"/>
          <a:ea typeface="Lato Regular"/>
          <a:cs typeface="Lato Regular"/>
          <a:sym typeface="Lato Regular"/>
        </a:defRPr>
      </a:lvl4pPr>
      <a:lvl5pPr marL="3077307" marR="0" indent="-537307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53585F"/>
          </a:solidFill>
          <a:uFillTx/>
          <a:latin typeface="Lato Regular"/>
          <a:ea typeface="Lato Regular"/>
          <a:cs typeface="Lato Regular"/>
          <a:sym typeface="Lato Regular"/>
        </a:defRPr>
      </a:lvl5pPr>
      <a:lvl6pPr marL="3712307" marR="0" indent="-537307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53585F"/>
          </a:solidFill>
          <a:uFillTx/>
          <a:latin typeface="Lato Regular"/>
          <a:ea typeface="Lato Regular"/>
          <a:cs typeface="Lato Regular"/>
          <a:sym typeface="Lato Regular"/>
        </a:defRPr>
      </a:lvl6pPr>
      <a:lvl7pPr marL="4347307" marR="0" indent="-537307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53585F"/>
          </a:solidFill>
          <a:uFillTx/>
          <a:latin typeface="Lato Regular"/>
          <a:ea typeface="Lato Regular"/>
          <a:cs typeface="Lato Regular"/>
          <a:sym typeface="Lato Regular"/>
        </a:defRPr>
      </a:lvl7pPr>
      <a:lvl8pPr marL="4982307" marR="0" indent="-537307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53585F"/>
          </a:solidFill>
          <a:uFillTx/>
          <a:latin typeface="Lato Regular"/>
          <a:ea typeface="Lato Regular"/>
          <a:cs typeface="Lato Regular"/>
          <a:sym typeface="Lato Regular"/>
        </a:defRPr>
      </a:lvl8pPr>
      <a:lvl9pPr marL="5617307" marR="0" indent="-537307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53585F"/>
          </a:solidFill>
          <a:uFillTx/>
          <a:latin typeface="Lato Regular"/>
          <a:ea typeface="Lato Regular"/>
          <a:cs typeface="Lato Regular"/>
          <a:sym typeface="Lato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tnmapper.org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nsorsiot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tnmapper.or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tnmapper.or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ctrTitle"/>
          </p:nvPr>
        </p:nvSpPr>
        <p:spPr>
          <a:xfrm>
            <a:off x="1778000" y="4526212"/>
            <a:ext cx="20828000" cy="30129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0"/>
            </a:lvl1pPr>
          </a:lstStyle>
          <a:p>
            <a:r>
              <a:rPr lang="en-US" sz="8000" dirty="0" smtClean="0"/>
              <a:t>Citizen infrastructure:</a:t>
            </a:r>
            <a:br>
              <a:rPr lang="en-US" sz="8000" dirty="0" smtClean="0"/>
            </a:br>
            <a:r>
              <a:rPr lang="en-US" sz="8000" dirty="0" smtClean="0"/>
              <a:t>the </a:t>
            </a:r>
            <a:r>
              <a:rPr lang="en-US" sz="8000" dirty="0" smtClean="0"/>
              <a:t>things network</a:t>
            </a:r>
            <a:endParaRPr sz="8000" dirty="0"/>
          </a:p>
        </p:txBody>
      </p:sp>
      <p:sp>
        <p:nvSpPr>
          <p:cNvPr id="166" name="Shape 166"/>
          <p:cNvSpPr>
            <a:spLocks noGrp="1"/>
          </p:cNvSpPr>
          <p:nvPr>
            <p:ph type="subTitle" sz="half" idx="1"/>
          </p:nvPr>
        </p:nvSpPr>
        <p:spPr>
          <a:xfrm>
            <a:off x="1778000" y="7952006"/>
            <a:ext cx="20828000" cy="1191994"/>
          </a:xfrm>
          <a:prstGeom prst="rect">
            <a:avLst/>
          </a:prstGeom>
        </p:spPr>
        <p:txBody>
          <a:bodyPr/>
          <a:lstStyle/>
          <a:p>
            <a:r>
              <a:rPr dirty="0"/>
              <a:t>Building an open and free Internet of Things </a:t>
            </a:r>
            <a:r>
              <a:rPr dirty="0" smtClean="0"/>
              <a:t>networ</a:t>
            </a:r>
            <a:r>
              <a:rPr lang="en-US" dirty="0" smtClean="0"/>
              <a:t>k</a:t>
            </a:r>
            <a:endParaRPr dirty="0"/>
          </a:p>
        </p:txBody>
      </p:sp>
      <p:sp>
        <p:nvSpPr>
          <p:cNvPr id="5" name="Shape 387"/>
          <p:cNvSpPr txBox="1">
            <a:spLocks/>
          </p:cNvSpPr>
          <p:nvPr/>
        </p:nvSpPr>
        <p:spPr>
          <a:xfrm>
            <a:off x="1778000" y="9144000"/>
            <a:ext cx="20828000" cy="342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Lato Regular"/>
                <a:ea typeface="Lato Regular"/>
                <a:cs typeface="Lato Regular"/>
                <a:sym typeface="Lato Regular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Lato Regular"/>
                <a:ea typeface="Lato Regular"/>
                <a:cs typeface="Lato Regular"/>
                <a:sym typeface="Lato Regular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Lato Regular"/>
                <a:ea typeface="Lato Regular"/>
                <a:cs typeface="Lato Regular"/>
                <a:sym typeface="Lato Regular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Lato Regular"/>
                <a:ea typeface="Lato Regular"/>
                <a:cs typeface="Lato Regular"/>
                <a:sym typeface="Lato Regular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Lato Regular"/>
                <a:ea typeface="Lato Regular"/>
                <a:cs typeface="Lato Regular"/>
                <a:sym typeface="Lato Regular"/>
              </a:defRPr>
            </a:lvl5pPr>
            <a:lvl6pPr marL="3712307" marR="0" indent="-537307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Lato Regular"/>
                <a:ea typeface="Lato Regular"/>
                <a:cs typeface="Lato Regular"/>
                <a:sym typeface="Lato Regular"/>
              </a:defRPr>
            </a:lvl6pPr>
            <a:lvl7pPr marL="4347307" marR="0" indent="-537307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Lato Regular"/>
                <a:ea typeface="Lato Regular"/>
                <a:cs typeface="Lato Regular"/>
                <a:sym typeface="Lato Regular"/>
              </a:defRPr>
            </a:lvl7pPr>
            <a:lvl8pPr marL="4982307" marR="0" indent="-537307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Lato Regular"/>
                <a:ea typeface="Lato Regular"/>
                <a:cs typeface="Lato Regular"/>
                <a:sym typeface="Lato Regular"/>
              </a:defRPr>
            </a:lvl8pPr>
            <a:lvl9pPr marL="5617307" marR="0" indent="-537307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Lato Regular"/>
                <a:ea typeface="Lato Regular"/>
                <a:cs typeface="Lato Regular"/>
                <a:sym typeface="Lato Regular"/>
              </a:defRPr>
            </a:lvl9pPr>
          </a:lstStyle>
          <a:p>
            <a:pPr hangingPunct="1">
              <a:defRPr>
                <a:latin typeface="Lato Bold"/>
                <a:ea typeface="Lato Bold"/>
                <a:cs typeface="Lato Bold"/>
                <a:sym typeface="Lato Bold"/>
              </a:defRPr>
            </a:pPr>
            <a:endParaRPr lang="es-ES" sz="4000" dirty="0" smtClean="0">
              <a:latin typeface="Lato Bold"/>
              <a:ea typeface="Lato Bold"/>
              <a:cs typeface="Lato Bold"/>
              <a:sym typeface="Lato Bold"/>
            </a:endParaRPr>
          </a:p>
          <a:p>
            <a:pPr hangingPunct="1">
              <a:defRPr>
                <a:latin typeface="Lato Bold"/>
                <a:ea typeface="Lato Bold"/>
                <a:cs typeface="Lato Bold"/>
                <a:sym typeface="Lato Bold"/>
              </a:defRPr>
            </a:pPr>
            <a:endParaRPr lang="es-ES" sz="4000" dirty="0">
              <a:latin typeface="Lato Bold"/>
              <a:ea typeface="Lato Bold"/>
              <a:cs typeface="Lato Bold"/>
              <a:sym typeface="Lato Bold"/>
            </a:endParaRPr>
          </a:p>
          <a:p>
            <a:pPr hangingPunct="1">
              <a:defRPr>
                <a:latin typeface="Lato Bold"/>
                <a:ea typeface="Lato Bold"/>
                <a:cs typeface="Lato Bold"/>
                <a:sym typeface="Lato Bold"/>
              </a:defRPr>
            </a:pPr>
            <a:r>
              <a:rPr lang="es-ES" sz="4000" dirty="0" smtClean="0">
                <a:latin typeface="Lato Bold"/>
                <a:ea typeface="Lato Bold"/>
                <a:cs typeface="Lato Bold"/>
                <a:sym typeface="Lato Bold"/>
              </a:rPr>
              <a:t>Gonzalo </a:t>
            </a:r>
            <a:r>
              <a:rPr lang="es-ES" sz="4000" dirty="0" smtClean="0">
                <a:latin typeface="Lato Bold"/>
                <a:ea typeface="Lato Bold"/>
                <a:cs typeface="Lato Bold"/>
                <a:sym typeface="Lato Bold"/>
              </a:rPr>
              <a:t>Casas</a:t>
            </a:r>
          </a:p>
          <a:p>
            <a:pPr hangingPunct="1"/>
            <a:r>
              <a:rPr lang="es-ES" sz="4000" dirty="0" smtClean="0"/>
              <a:t>casas@arch.ethz.ch | @</a:t>
            </a:r>
            <a:r>
              <a:rPr lang="es-ES" sz="4000" dirty="0" err="1" smtClean="0"/>
              <a:t>gnz</a:t>
            </a:r>
            <a:endParaRPr lang="es-ES" sz="40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Zurich coverage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86" y="3589475"/>
            <a:ext cx="18489841" cy="92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085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LoRaWAN</a:t>
            </a:r>
          </a:p>
        </p:txBody>
      </p:sp>
      <p:sp>
        <p:nvSpPr>
          <p:cNvPr id="203" name="Shape 203"/>
          <p:cNvSpPr/>
          <p:nvPr/>
        </p:nvSpPr>
        <p:spPr>
          <a:xfrm>
            <a:off x="3150578" y="5737558"/>
            <a:ext cx="415249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200" cap="all">
                <a:solidFill>
                  <a:srgbClr val="028BE6"/>
                </a:solidFill>
                <a:latin typeface="+mj-lt"/>
                <a:ea typeface="+mj-ea"/>
                <a:cs typeface="+mj-cs"/>
                <a:sym typeface="League Spartan"/>
              </a:defRPr>
            </a:lvl1pPr>
          </a:lstStyle>
          <a:p>
            <a:r>
              <a:t>3 * 10</a:t>
            </a:r>
          </a:p>
        </p:txBody>
      </p:sp>
      <p:sp>
        <p:nvSpPr>
          <p:cNvPr id="204" name="Shape 204"/>
          <p:cNvSpPr/>
          <p:nvPr/>
        </p:nvSpPr>
        <p:spPr>
          <a:xfrm>
            <a:off x="8984395" y="4591281"/>
            <a:ext cx="506780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7000">
                <a:solidFill>
                  <a:srgbClr val="53585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10 km range</a:t>
            </a:r>
          </a:p>
        </p:txBody>
      </p:sp>
      <p:sp>
        <p:nvSpPr>
          <p:cNvPr id="205" name="Shape 205"/>
          <p:cNvSpPr/>
          <p:nvPr/>
        </p:nvSpPr>
        <p:spPr>
          <a:xfrm>
            <a:off x="8984395" y="6270958"/>
            <a:ext cx="541451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7000">
                <a:solidFill>
                  <a:srgbClr val="53585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10 USD/node</a:t>
            </a:r>
          </a:p>
        </p:txBody>
      </p:sp>
      <p:sp>
        <p:nvSpPr>
          <p:cNvPr id="206" name="Shape 206"/>
          <p:cNvSpPr/>
          <p:nvPr/>
        </p:nvSpPr>
        <p:spPr>
          <a:xfrm>
            <a:off x="8984395" y="7950636"/>
            <a:ext cx="821575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7000">
                <a:solidFill>
                  <a:srgbClr val="53585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10 years battery life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2343" y="6249497"/>
            <a:ext cx="73193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Civic tech and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LoRaWAN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 maker days for a better city</a:t>
            </a:r>
            <a:endParaRPr kumimoji="0" lang="de-CH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40" y="8750836"/>
            <a:ext cx="18512756" cy="3967020"/>
          </a:xfrm>
          <a:prstGeom prst="rect">
            <a:avLst/>
          </a:prstGeom>
        </p:spPr>
      </p:pic>
      <p:sp>
        <p:nvSpPr>
          <p:cNvPr id="9" name="Shape 165"/>
          <p:cNvSpPr txBox="1">
            <a:spLocks/>
          </p:cNvSpPr>
          <p:nvPr/>
        </p:nvSpPr>
        <p:spPr>
          <a:xfrm>
            <a:off x="2796741" y="7639950"/>
            <a:ext cx="2978418" cy="6508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hangingPunct="1"/>
            <a:r>
              <a:rPr lang="en-US" sz="3600" dirty="0" smtClean="0">
                <a:solidFill>
                  <a:schemeClr val="bg1"/>
                </a:solidFill>
              </a:rPr>
              <a:t>KICK-OFF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Shape 165"/>
          <p:cNvSpPr txBox="1">
            <a:spLocks/>
          </p:cNvSpPr>
          <p:nvPr/>
        </p:nvSpPr>
        <p:spPr>
          <a:xfrm>
            <a:off x="2796740" y="8016394"/>
            <a:ext cx="2355771" cy="6508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hangingPunct="1"/>
            <a:r>
              <a:rPr lang="en-US" sz="3200" dirty="0" smtClean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JUNE 22</a:t>
            </a:r>
            <a:endParaRPr lang="en-US" sz="3200" dirty="0">
              <a:solidFill>
                <a:schemeClr val="bg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" name="Shape 165"/>
          <p:cNvSpPr txBox="1">
            <a:spLocks/>
          </p:cNvSpPr>
          <p:nvPr/>
        </p:nvSpPr>
        <p:spPr>
          <a:xfrm>
            <a:off x="17719589" y="7639950"/>
            <a:ext cx="3589907" cy="6508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3600" dirty="0" smtClean="0">
                <a:solidFill>
                  <a:schemeClr val="bg1"/>
                </a:solidFill>
              </a:rPr>
              <a:t>Maker days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Shape 165"/>
          <p:cNvSpPr txBox="1">
            <a:spLocks/>
          </p:cNvSpPr>
          <p:nvPr/>
        </p:nvSpPr>
        <p:spPr>
          <a:xfrm>
            <a:off x="17991439" y="8016394"/>
            <a:ext cx="3318058" cy="6508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3200" dirty="0" smtClean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JUNE 29-30</a:t>
            </a:r>
            <a:endParaRPr lang="en-US" sz="3200" dirty="0">
              <a:solidFill>
                <a:schemeClr val="bg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" name="Shape 165"/>
          <p:cNvSpPr txBox="1">
            <a:spLocks/>
          </p:cNvSpPr>
          <p:nvPr/>
        </p:nvSpPr>
        <p:spPr>
          <a:xfrm>
            <a:off x="10085391" y="7650334"/>
            <a:ext cx="4213214" cy="6508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ctr" hangingPunct="1"/>
            <a:r>
              <a:rPr lang="en-US" sz="3600" dirty="0" err="1" smtClean="0">
                <a:solidFill>
                  <a:schemeClr val="bg1"/>
                </a:solidFill>
              </a:rPr>
              <a:t>Kraftwerk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0" y="1496099"/>
            <a:ext cx="60198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76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THANKS!</a:t>
            </a:r>
          </a:p>
        </p:txBody>
      </p:sp>
      <p:sp>
        <p:nvSpPr>
          <p:cNvPr id="387" name="Shape 387"/>
          <p:cNvSpPr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Lato Bold"/>
                <a:ea typeface="Lato Bold"/>
                <a:cs typeface="Lato Bold"/>
                <a:sym typeface="Lato Bold"/>
              </a:defRPr>
            </a:pPr>
            <a:endParaRPr lang="en-US" sz="4000" dirty="0" smtClean="0"/>
          </a:p>
          <a:p>
            <a:pPr>
              <a:defRPr>
                <a:latin typeface="Lato Bold"/>
                <a:ea typeface="Lato Bold"/>
                <a:cs typeface="Lato Bold"/>
                <a:sym typeface="Lato Bold"/>
              </a:defRPr>
            </a:pPr>
            <a:endParaRPr lang="en-US" sz="4000" dirty="0"/>
          </a:p>
          <a:p>
            <a:pPr>
              <a:defRPr>
                <a:latin typeface="Lato Bold"/>
                <a:ea typeface="Lato Bold"/>
                <a:cs typeface="Lato Bold"/>
                <a:sym typeface="Lato Bold"/>
              </a:defRPr>
            </a:pPr>
            <a:r>
              <a:rPr sz="4000" dirty="0" smtClean="0"/>
              <a:t>Gonzalo </a:t>
            </a:r>
            <a:r>
              <a:rPr sz="4000" dirty="0"/>
              <a:t>Casas</a:t>
            </a:r>
          </a:p>
          <a:p>
            <a:r>
              <a:rPr lang="en-US" sz="4000" dirty="0" smtClean="0"/>
              <a:t>casas@arch.ethz.ch | @</a:t>
            </a:r>
            <a:r>
              <a:rPr lang="en-US" sz="4000" dirty="0" err="1" smtClean="0"/>
              <a:t>gnz</a:t>
            </a:r>
            <a:endParaRPr lang="en-US" sz="40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LoRaWAN?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LoRaWAN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3135686" y="3659234"/>
            <a:ext cx="19559214" cy="2986618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Lato Bold"/>
                <a:ea typeface="Lato Bold"/>
                <a:cs typeface="Lato Bold"/>
                <a:sym typeface="Lato Bold"/>
              </a:rPr>
              <a:t>LoRa</a:t>
            </a:r>
            <a:r>
              <a:t> (Long Range): Radio modulation technique</a:t>
            </a:r>
          </a:p>
          <a:p>
            <a:r>
              <a:rPr>
                <a:latin typeface="Lato Bold"/>
                <a:ea typeface="Lato Bold"/>
                <a:cs typeface="Lato Bold"/>
                <a:sym typeface="Lato Bold"/>
              </a:rPr>
              <a:t>LoRaWAN</a:t>
            </a:r>
            <a:r>
              <a:t>: MAC protocol for Wide Area Networks (OSI Layer 2 and 3)</a:t>
            </a:r>
          </a:p>
        </p:txBody>
      </p:sp>
      <p:pic>
        <p:nvPicPr>
          <p:cNvPr id="18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5925" y="7571248"/>
            <a:ext cx="22860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3777676" y="10230142"/>
            <a:ext cx="172783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500">
                <a:latin typeface="Lato Black"/>
                <a:ea typeface="Lato Black"/>
                <a:cs typeface="Lato Black"/>
                <a:sym typeface="Lato Black"/>
              </a:defRPr>
            </a:pPr>
            <a:r>
              <a:t>sensors</a:t>
            </a:r>
          </a:p>
          <a:p>
            <a:pPr algn="ctr">
              <a:defRPr sz="3500">
                <a:latin typeface="Lato Black"/>
                <a:ea typeface="Lato Black"/>
                <a:cs typeface="Lato Black"/>
                <a:sym typeface="Lato Black"/>
              </a:defRPr>
            </a:pPr>
            <a:r>
              <a:t>nodes</a:t>
            </a:r>
          </a:p>
        </p:txBody>
      </p:sp>
      <p:pic>
        <p:nvPicPr>
          <p:cNvPr id="18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93256" y="7571248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90589" y="7571248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98594" y="7571248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41009" y="8371348"/>
            <a:ext cx="6985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38341" y="8364998"/>
            <a:ext cx="698501" cy="69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035672" y="8364998"/>
            <a:ext cx="698501" cy="69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9119210" y="10496842"/>
            <a:ext cx="203943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gateways</a:t>
            </a:r>
          </a:p>
        </p:txBody>
      </p:sp>
      <p:sp>
        <p:nvSpPr>
          <p:cNvPr id="194" name="Shape 194"/>
          <p:cNvSpPr/>
          <p:nvPr/>
        </p:nvSpPr>
        <p:spPr>
          <a:xfrm>
            <a:off x="14722333" y="10496842"/>
            <a:ext cx="182784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backend</a:t>
            </a:r>
          </a:p>
        </p:txBody>
      </p:sp>
      <p:sp>
        <p:nvSpPr>
          <p:cNvPr id="195" name="Shape 195"/>
          <p:cNvSpPr/>
          <p:nvPr/>
        </p:nvSpPr>
        <p:spPr>
          <a:xfrm>
            <a:off x="19892291" y="10230142"/>
            <a:ext cx="2482597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>
                <a:latin typeface="Lato Black"/>
                <a:ea typeface="Lato Black"/>
                <a:cs typeface="Lato Black"/>
                <a:sym typeface="Lato Black"/>
              </a:defRPr>
            </a:pPr>
            <a:r>
              <a:t>application</a:t>
            </a:r>
          </a:p>
          <a:p>
            <a:pPr algn="ctr">
              <a:defRPr sz="3500">
                <a:latin typeface="Lato Black"/>
                <a:ea typeface="Lato Black"/>
                <a:cs typeface="Lato Black"/>
                <a:sym typeface="Lato Black"/>
              </a:defRPr>
            </a:pPr>
            <a:r>
              <a:t>backend</a:t>
            </a:r>
          </a:p>
        </p:txBody>
      </p:sp>
      <p:sp>
        <p:nvSpPr>
          <p:cNvPr id="196" name="Shape 196"/>
          <p:cNvSpPr/>
          <p:nvPr/>
        </p:nvSpPr>
        <p:spPr>
          <a:xfrm>
            <a:off x="6825712" y="7488170"/>
            <a:ext cx="10190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i="1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LoRa</a:t>
            </a:r>
          </a:p>
        </p:txBody>
      </p:sp>
      <p:sp>
        <p:nvSpPr>
          <p:cNvPr id="197" name="Shape 197"/>
          <p:cNvSpPr/>
          <p:nvPr/>
        </p:nvSpPr>
        <p:spPr>
          <a:xfrm>
            <a:off x="12638639" y="7488170"/>
            <a:ext cx="43967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i="1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ip</a:t>
            </a:r>
          </a:p>
        </p:txBody>
      </p:sp>
      <p:sp>
        <p:nvSpPr>
          <p:cNvPr id="198" name="Shape 198"/>
          <p:cNvSpPr/>
          <p:nvPr/>
        </p:nvSpPr>
        <p:spPr>
          <a:xfrm>
            <a:off x="18135970" y="7488170"/>
            <a:ext cx="43967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i="1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16158282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lorica-on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20" r="5520"/>
          <a:stretch>
            <a:fillRect/>
          </a:stretch>
        </p:blipFill>
        <p:spPr>
          <a:xfrm>
            <a:off x="13165981" y="1104900"/>
            <a:ext cx="9525001" cy="11506200"/>
          </a:xfrm>
          <a:prstGeom prst="rect">
            <a:avLst/>
          </a:prstGeom>
        </p:spPr>
      </p:pic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Long range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2km - 5km in urban setting</a:t>
            </a:r>
          </a:p>
          <a:p>
            <a:endParaRPr dirty="0"/>
          </a:p>
          <a:p>
            <a:r>
              <a:rPr dirty="0"/>
              <a:t>40km+ in rural setting</a:t>
            </a:r>
          </a:p>
        </p:txBody>
      </p:sp>
      <p:sp>
        <p:nvSpPr>
          <p:cNvPr id="213" name="Shape 213"/>
          <p:cNvSpPr/>
          <p:nvPr/>
        </p:nvSpPr>
        <p:spPr>
          <a:xfrm>
            <a:off x="17987455" y="581106"/>
            <a:ext cx="480456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A6AAA9"/>
                </a:solidFill>
              </a:defRPr>
            </a:pPr>
            <a:r>
              <a:t>© </a:t>
            </a:r>
            <a:r>
              <a:rPr u="sng">
                <a:hlinkClick r:id="rId3"/>
              </a:rPr>
              <a:t>ttnmapper.org</a:t>
            </a:r>
            <a:r>
              <a:t> , Open Street Map</a:t>
            </a:r>
          </a:p>
        </p:txBody>
      </p:sp>
      <p:pic>
        <p:nvPicPr>
          <p:cNvPr id="214" name="funlab.jpg"/>
          <p:cNvPicPr>
            <a:picLocks noChangeAspect="1"/>
          </p:cNvPicPr>
          <p:nvPr/>
        </p:nvPicPr>
        <p:blipFill>
          <a:blip r:embed="rId4">
            <a:extLst/>
          </a:blip>
          <a:srcRect l="5187" r="5187"/>
          <a:stretch>
            <a:fillRect/>
          </a:stretch>
        </p:blipFill>
        <p:spPr>
          <a:xfrm>
            <a:off x="13165980" y="1104900"/>
            <a:ext cx="9525001" cy="1150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andreas-record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3423" r="134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INSANELY</a:t>
            </a:r>
          </a:p>
          <a:p>
            <a:r>
              <a:t>Long range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Lato Bold"/>
                <a:ea typeface="Lato Bold"/>
                <a:cs typeface="Lato Bold"/>
                <a:sym typeface="Lato Bold"/>
              </a:defRPr>
            </a:pPr>
            <a:r>
              <a:t>(under extreme conditions)</a:t>
            </a:r>
          </a:p>
          <a:p>
            <a:endParaRPr/>
          </a:p>
          <a:p>
            <a:r>
              <a:t>201 km ground-to-ground</a:t>
            </a:r>
          </a:p>
          <a:p>
            <a:endParaRPr/>
          </a:p>
          <a:p>
            <a:r>
              <a:t>by Andreas Spiess, TTN Basel</a:t>
            </a:r>
          </a:p>
          <a:p>
            <a:endParaRPr/>
          </a:p>
          <a:p>
            <a:r>
              <a:rPr u="sng">
                <a:hlinkClick r:id="rId3"/>
              </a:rPr>
              <a:t>http://www.sensorsiot.org/</a:t>
            </a:r>
          </a:p>
        </p:txBody>
      </p:sp>
      <p:sp>
        <p:nvSpPr>
          <p:cNvPr id="219" name="Shape 219"/>
          <p:cNvSpPr/>
          <p:nvPr/>
        </p:nvSpPr>
        <p:spPr>
          <a:xfrm>
            <a:off x="20406191" y="581106"/>
            <a:ext cx="23295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A6AAA9"/>
                </a:solidFill>
              </a:defRPr>
            </a:pPr>
            <a:r>
              <a:t>© </a:t>
            </a:r>
            <a:r>
              <a:rPr u="sng">
                <a:hlinkClick r:id="rId4"/>
              </a:rPr>
              <a:t>ttnmapper.org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ttnmapper-helium balloon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1579" r="32650"/>
          <a:stretch>
            <a:fillRect/>
          </a:stretch>
        </p:blipFill>
        <p:spPr>
          <a:xfrm>
            <a:off x="13165981" y="1104900"/>
            <a:ext cx="9525001" cy="11506200"/>
          </a:xfrm>
          <a:prstGeom prst="rect">
            <a:avLst/>
          </a:prstGeom>
        </p:spPr>
      </p:pic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rPr dirty="0"/>
              <a:t>INSANELY</a:t>
            </a:r>
          </a:p>
          <a:p>
            <a:r>
              <a:rPr dirty="0"/>
              <a:t>Long range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Lato Bold"/>
                <a:ea typeface="Lato Bold"/>
                <a:cs typeface="Lato Bold"/>
                <a:sym typeface="Lato Bold"/>
              </a:defRPr>
            </a:pPr>
            <a:r>
              <a:t>(under extreme conditions)</a:t>
            </a:r>
          </a:p>
          <a:p>
            <a:endParaRPr/>
          </a:p>
          <a:p>
            <a:r>
              <a:t>333 km air-to-ground (helium balloon)</a:t>
            </a:r>
          </a:p>
          <a:p>
            <a:endParaRPr/>
          </a:p>
          <a:p>
            <a:r>
              <a:t>by @telkamp (mapping @jpmeijers)</a:t>
            </a:r>
          </a:p>
        </p:txBody>
      </p:sp>
      <p:sp>
        <p:nvSpPr>
          <p:cNvPr id="224" name="Shape 224"/>
          <p:cNvSpPr/>
          <p:nvPr/>
        </p:nvSpPr>
        <p:spPr>
          <a:xfrm>
            <a:off x="20406191" y="581106"/>
            <a:ext cx="23295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A6AAA9"/>
                </a:solidFill>
              </a:defRPr>
            </a:pPr>
            <a:r>
              <a:t>© </a:t>
            </a:r>
            <a:r>
              <a:rPr u="sng">
                <a:hlinkClick r:id="rId3"/>
              </a:rPr>
              <a:t>ttnmapper.org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G_20170409_143536.jp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l="3325" t="21631" r="3325" b="10038"/>
          <a:stretch>
            <a:fillRect/>
          </a:stretch>
        </p:blipFill>
        <p:spPr>
          <a:xfrm>
            <a:off x="13156633" y="1104900"/>
            <a:ext cx="9525001" cy="5229131"/>
          </a:xfrm>
          <a:prstGeom prst="rect">
            <a:avLst/>
          </a:prstGeom>
        </p:spPr>
      </p:pic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Low Cost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537307" indent="-537307" algn="l">
              <a:lnSpc>
                <a:spcPct val="200000"/>
              </a:lnSpc>
              <a:buSzPct val="50000"/>
              <a:buBlip>
                <a:blip r:embed="rId4"/>
              </a:buBlip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Node/transceiver:</a:t>
            </a:r>
            <a:r>
              <a:t> CHF 8.5</a:t>
            </a:r>
          </a:p>
          <a:p>
            <a:pPr marL="537307" indent="-537307" algn="l">
              <a:lnSpc>
                <a:spcPct val="200000"/>
              </a:lnSpc>
              <a:buSzPct val="50000"/>
              <a:buBlip>
                <a:blip r:embed="rId4"/>
              </a:buBlip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Gateway:</a:t>
            </a:r>
            <a:r>
              <a:t> ~CHF 250 (indoor)</a:t>
            </a:r>
          </a:p>
          <a:p>
            <a:pPr marL="537307" indent="-537307" algn="l">
              <a:lnSpc>
                <a:spcPct val="200000"/>
              </a:lnSpc>
              <a:buSzPct val="50000"/>
              <a:buBlip>
                <a:blip r:embed="rId4"/>
              </a:buBlip>
            </a:pPr>
            <a:r>
              <a:rPr>
                <a:latin typeface="Lato Bold"/>
                <a:ea typeface="Lato Bold"/>
                <a:cs typeface="Lato Bold"/>
                <a:sym typeface="Lato Bold"/>
              </a:rPr>
              <a:t>Open source</a:t>
            </a:r>
            <a:r>
              <a:t> stack + ISM bands</a:t>
            </a:r>
          </a:p>
          <a:p>
            <a:pPr marL="537307" indent="-537307" algn="l">
              <a:lnSpc>
                <a:spcPct val="200000"/>
              </a:lnSpc>
              <a:buSzPct val="50000"/>
              <a:buBlip>
                <a:blip r:embed="rId4"/>
              </a:buBlip>
            </a:pPr>
            <a:r>
              <a:t>Low CAPEX, almost negligible OPEX</a:t>
            </a:r>
          </a:p>
        </p:txBody>
      </p:sp>
      <p:pic>
        <p:nvPicPr>
          <p:cNvPr id="229" name="gateway-2.jpg"/>
          <p:cNvPicPr>
            <a:picLocks noChangeAspect="1"/>
          </p:cNvPicPr>
          <p:nvPr/>
        </p:nvPicPr>
        <p:blipFill>
          <a:blip r:embed="rId5">
            <a:extLst/>
          </a:blip>
          <a:srcRect l="301" t="9959" b="9774"/>
          <a:stretch>
            <a:fillRect/>
          </a:stretch>
        </p:blipFill>
        <p:spPr>
          <a:xfrm rot="16200000">
            <a:off x="13367251" y="6258636"/>
            <a:ext cx="5734694" cy="6155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30" name="node.jpg"/>
          <p:cNvPicPr>
            <a:picLocks noChangeAspect="1"/>
          </p:cNvPicPr>
          <p:nvPr/>
        </p:nvPicPr>
        <p:blipFill>
          <a:blip r:embed="rId6">
            <a:extLst/>
          </a:blip>
          <a:srcRect l="24891" r="24891"/>
          <a:stretch>
            <a:fillRect/>
          </a:stretch>
        </p:blipFill>
        <p:spPr>
          <a:xfrm>
            <a:off x="19468726" y="6476247"/>
            <a:ext cx="3221170" cy="572049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19046415" y="500021"/>
            <a:ext cx="36746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400">
                <a:solidFill>
                  <a:srgbClr val="A6AAA9"/>
                </a:solidFill>
              </a:defRPr>
            </a:lvl1pPr>
          </a:lstStyle>
          <a:p>
            <a:r>
              <a:t>Photos by @gnz, CC-BY-SA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991061" y="2435382"/>
            <a:ext cx="15385774" cy="15385774"/>
          </a:xfrm>
          <a:prstGeom prst="ellipse">
            <a:avLst/>
          </a:prstGeom>
          <a:solidFill>
            <a:srgbClr val="0168AB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hape 165"/>
          <p:cNvSpPr txBox="1">
            <a:spLocks/>
          </p:cNvSpPr>
          <p:nvPr/>
        </p:nvSpPr>
        <p:spPr>
          <a:xfrm>
            <a:off x="12924517" y="9303031"/>
            <a:ext cx="10134265" cy="25046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18000" dirty="0" smtClean="0">
                <a:solidFill>
                  <a:schemeClr val="bg1"/>
                </a:solidFill>
              </a:rPr>
              <a:t>Smart</a:t>
            </a:r>
            <a:endParaRPr lang="en-US" sz="18000" dirty="0">
              <a:solidFill>
                <a:schemeClr val="bg1"/>
              </a:solidFill>
            </a:endParaRPr>
          </a:p>
        </p:txBody>
      </p:sp>
      <p:sp>
        <p:nvSpPr>
          <p:cNvPr id="7" name="Shape 165"/>
          <p:cNvSpPr txBox="1">
            <a:spLocks/>
          </p:cNvSpPr>
          <p:nvPr/>
        </p:nvSpPr>
        <p:spPr>
          <a:xfrm>
            <a:off x="11682893" y="11180318"/>
            <a:ext cx="10938569" cy="270344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22000" dirty="0" smtClean="0">
                <a:solidFill>
                  <a:schemeClr val="bg1">
                    <a:lumMod val="85000"/>
                  </a:schemeClr>
                </a:solidFill>
              </a:rPr>
              <a:t>CITIES?</a:t>
            </a:r>
            <a:endParaRPr lang="en-US" sz="2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91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open-source-backend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273"/>
          <a:stretch>
            <a:fillRect/>
          </a:stretch>
        </p:blipFill>
        <p:spPr>
          <a:xfrm>
            <a:off x="3125968" y="673100"/>
            <a:ext cx="18135601" cy="10158846"/>
          </a:xfrm>
          <a:prstGeom prst="rect">
            <a:avLst/>
          </a:prstGeom>
        </p:spPr>
      </p:pic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xfrm>
            <a:off x="635000" y="10424291"/>
            <a:ext cx="23114000" cy="2006601"/>
          </a:xfrm>
          <a:prstGeom prst="rect">
            <a:avLst/>
          </a:prstGeom>
        </p:spPr>
        <p:txBody>
          <a:bodyPr/>
          <a:lstStyle>
            <a:lvl1pPr defTabSz="734694">
              <a:defRPr sz="9968"/>
            </a:lvl1pPr>
          </a:lstStyle>
          <a:p>
            <a:r>
              <a:rPr lang="en-US" dirty="0" smtClean="0"/>
              <a:t>Free &amp; </a:t>
            </a:r>
            <a:r>
              <a:rPr dirty="0" smtClean="0"/>
              <a:t>Open </a:t>
            </a:r>
            <a:r>
              <a:rPr dirty="0"/>
              <a:t>Source </a:t>
            </a:r>
            <a:r>
              <a:rPr lang="en-US" dirty="0" smtClean="0"/>
              <a:t>Stack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freq-map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4639" b="146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968"/>
            </a:lvl1pPr>
          </a:lstStyle>
          <a:p>
            <a:r>
              <a:t>Unlicensed spectrum</a:t>
            </a:r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Anyone can deploy a LoRaWAN network!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Low power</a:t>
            </a:r>
          </a:p>
        </p:txBody>
      </p:sp>
      <p:sp>
        <p:nvSpPr>
          <p:cNvPr id="243" name="Shape 243"/>
          <p:cNvSpPr/>
          <p:nvPr/>
        </p:nvSpPr>
        <p:spPr>
          <a:xfrm>
            <a:off x="3135686" y="4315700"/>
            <a:ext cx="2580247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Class A</a:t>
            </a:r>
          </a:p>
        </p:txBody>
      </p:sp>
      <p:sp>
        <p:nvSpPr>
          <p:cNvPr id="244" name="Shape 244"/>
          <p:cNvSpPr/>
          <p:nvPr/>
        </p:nvSpPr>
        <p:spPr>
          <a:xfrm>
            <a:off x="10299734" y="4315700"/>
            <a:ext cx="251955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Class B</a:t>
            </a:r>
          </a:p>
        </p:txBody>
      </p:sp>
      <p:sp>
        <p:nvSpPr>
          <p:cNvPr id="245" name="Shape 245"/>
          <p:cNvSpPr/>
          <p:nvPr/>
        </p:nvSpPr>
        <p:spPr>
          <a:xfrm>
            <a:off x="17433061" y="4315700"/>
            <a:ext cx="2520303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Class C</a:t>
            </a:r>
          </a:p>
        </p:txBody>
      </p:sp>
      <p:sp>
        <p:nvSpPr>
          <p:cNvPr id="246" name="Shape 246"/>
          <p:cNvSpPr/>
          <p:nvPr/>
        </p:nvSpPr>
        <p:spPr>
          <a:xfrm>
            <a:off x="3135686" y="6196833"/>
            <a:ext cx="361622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Always send, receive after send.</a:t>
            </a:r>
          </a:p>
        </p:txBody>
      </p:sp>
      <p:sp>
        <p:nvSpPr>
          <p:cNvPr id="247" name="Shape 247"/>
          <p:cNvSpPr/>
          <p:nvPr/>
        </p:nvSpPr>
        <p:spPr>
          <a:xfrm>
            <a:off x="3135686" y="8217666"/>
            <a:ext cx="361622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Up to 10 years.</a:t>
            </a:r>
          </a:p>
        </p:txBody>
      </p:sp>
      <p:sp>
        <p:nvSpPr>
          <p:cNvPr id="248" name="Shape 248"/>
          <p:cNvSpPr/>
          <p:nvPr/>
        </p:nvSpPr>
        <p:spPr>
          <a:xfrm>
            <a:off x="3135686" y="9717799"/>
            <a:ext cx="3876775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Deep sleep: ~10 μA</a:t>
            </a:r>
          </a:p>
          <a:p>
            <a:r>
              <a:t>TX ~40 mA</a:t>
            </a:r>
          </a:p>
          <a:p>
            <a:r>
              <a:t>RX ~14 mA</a:t>
            </a:r>
          </a:p>
        </p:txBody>
      </p:sp>
      <p:sp>
        <p:nvSpPr>
          <p:cNvPr id="249" name="Shape 249"/>
          <p:cNvSpPr/>
          <p:nvPr/>
        </p:nvSpPr>
        <p:spPr>
          <a:xfrm>
            <a:off x="10299734" y="6196833"/>
            <a:ext cx="39661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Time-synchronized receive windows.</a:t>
            </a:r>
          </a:p>
        </p:txBody>
      </p:sp>
      <p:sp>
        <p:nvSpPr>
          <p:cNvPr id="250" name="Shape 250"/>
          <p:cNvSpPr/>
          <p:nvPr/>
        </p:nvSpPr>
        <p:spPr>
          <a:xfrm>
            <a:off x="17433061" y="6196833"/>
            <a:ext cx="39661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Always-on receive mode.</a:t>
            </a:r>
          </a:p>
        </p:txBody>
      </p:sp>
      <p:sp>
        <p:nvSpPr>
          <p:cNvPr id="251" name="Shape 251"/>
          <p:cNvSpPr/>
          <p:nvPr/>
        </p:nvSpPr>
        <p:spPr>
          <a:xfrm>
            <a:off x="10299734" y="8217666"/>
            <a:ext cx="292510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Not supported</a:t>
            </a:r>
          </a:p>
        </p:txBody>
      </p:sp>
      <p:sp>
        <p:nvSpPr>
          <p:cNvPr id="252" name="Shape 252"/>
          <p:cNvSpPr/>
          <p:nvPr/>
        </p:nvSpPr>
        <p:spPr>
          <a:xfrm>
            <a:off x="17433061" y="7957316"/>
            <a:ext cx="41191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t>Support not ready, but planned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8217" y="1252249"/>
            <a:ext cx="19427566" cy="11211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Limitations</a:t>
            </a:r>
          </a:p>
        </p:txBody>
      </p:sp>
      <p:sp>
        <p:nvSpPr>
          <p:cNvPr id="390" name="Shape 390"/>
          <p:cNvSpPr/>
          <p:nvPr/>
        </p:nvSpPr>
        <p:spPr>
          <a:xfrm>
            <a:off x="3021004" y="4591281"/>
            <a:ext cx="457085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7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Bandwidth</a:t>
            </a:r>
          </a:p>
        </p:txBody>
      </p:sp>
      <p:sp>
        <p:nvSpPr>
          <p:cNvPr id="391" name="Shape 391"/>
          <p:cNvSpPr/>
          <p:nvPr/>
        </p:nvSpPr>
        <p:spPr>
          <a:xfrm>
            <a:off x="3021004" y="6669770"/>
            <a:ext cx="509981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7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Payload size</a:t>
            </a:r>
          </a:p>
        </p:txBody>
      </p:sp>
      <p:sp>
        <p:nvSpPr>
          <p:cNvPr id="392" name="Shape 392"/>
          <p:cNvSpPr/>
          <p:nvPr/>
        </p:nvSpPr>
        <p:spPr>
          <a:xfrm>
            <a:off x="3021004" y="8748259"/>
            <a:ext cx="707606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7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Regulatory limits</a:t>
            </a:r>
          </a:p>
        </p:txBody>
      </p:sp>
      <p:sp>
        <p:nvSpPr>
          <p:cNvPr id="393" name="Shape 393"/>
          <p:cNvSpPr/>
          <p:nvPr/>
        </p:nvSpPr>
        <p:spPr>
          <a:xfrm>
            <a:off x="16750413" y="4591281"/>
            <a:ext cx="459886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5900"/>
              </a:spcBef>
              <a:defRPr sz="4500">
                <a:solidFill>
                  <a:srgbClr val="53585F"/>
                </a:solidFill>
              </a:defRPr>
            </a:lvl1pPr>
          </a:lstStyle>
          <a:p>
            <a:r>
              <a:t>0.3 bps to 50 kbps</a:t>
            </a:r>
          </a:p>
        </p:txBody>
      </p:sp>
      <p:sp>
        <p:nvSpPr>
          <p:cNvPr id="394" name="Shape 394"/>
          <p:cNvSpPr/>
          <p:nvPr/>
        </p:nvSpPr>
        <p:spPr>
          <a:xfrm>
            <a:off x="17181895" y="6669770"/>
            <a:ext cx="416737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spcBef>
                <a:spcPts val="5900"/>
              </a:spcBef>
              <a:defRPr sz="4500">
                <a:solidFill>
                  <a:srgbClr val="53585F"/>
                </a:solidFill>
              </a:defRPr>
            </a:pPr>
            <a:r>
              <a:t>51 bytes (DR0)</a:t>
            </a:r>
            <a:br/>
            <a:r>
              <a:t>222 bytes (DR4)</a:t>
            </a:r>
          </a:p>
        </p:txBody>
      </p:sp>
      <p:sp>
        <p:nvSpPr>
          <p:cNvPr id="395" name="Shape 395"/>
          <p:cNvSpPr/>
          <p:nvPr/>
        </p:nvSpPr>
        <p:spPr>
          <a:xfrm>
            <a:off x="3021004" y="10826748"/>
            <a:ext cx="684669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900"/>
              </a:spcBef>
              <a:defRPr sz="7000"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r>
              <a:t>Fair usage policy</a:t>
            </a:r>
          </a:p>
        </p:txBody>
      </p:sp>
      <p:sp>
        <p:nvSpPr>
          <p:cNvPr id="396" name="Shape 396"/>
          <p:cNvSpPr/>
          <p:nvPr/>
        </p:nvSpPr>
        <p:spPr>
          <a:xfrm>
            <a:off x="17480218" y="8748259"/>
            <a:ext cx="3869056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5900"/>
              </a:spcBef>
              <a:defRPr sz="4500">
                <a:solidFill>
                  <a:srgbClr val="53585F"/>
                </a:solidFill>
              </a:defRPr>
            </a:lvl1pPr>
          </a:lstStyle>
          <a:p>
            <a:r>
              <a:t>1% Duty  Cycle</a:t>
            </a:r>
          </a:p>
        </p:txBody>
      </p:sp>
      <p:sp>
        <p:nvSpPr>
          <p:cNvPr id="397" name="Shape 397"/>
          <p:cNvSpPr/>
          <p:nvPr/>
        </p:nvSpPr>
        <p:spPr>
          <a:xfrm>
            <a:off x="15466824" y="10826748"/>
            <a:ext cx="588245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spcBef>
                <a:spcPts val="5900"/>
              </a:spcBef>
              <a:defRPr sz="4500">
                <a:solidFill>
                  <a:srgbClr val="53585F"/>
                </a:solidFill>
              </a:defRPr>
            </a:pPr>
            <a:r>
              <a:t>30 seconds/day airtime</a:t>
            </a:r>
            <a:br/>
            <a:r>
              <a:t>10 downlinks/day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991061" y="2435382"/>
            <a:ext cx="15385774" cy="15385774"/>
          </a:xfrm>
          <a:prstGeom prst="ellipse">
            <a:avLst/>
          </a:prstGeom>
          <a:solidFill>
            <a:srgbClr val="0168AB">
              <a:alpha val="70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hape 165"/>
          <p:cNvSpPr txBox="1">
            <a:spLocks/>
          </p:cNvSpPr>
          <p:nvPr/>
        </p:nvSpPr>
        <p:spPr>
          <a:xfrm>
            <a:off x="12924517" y="9303031"/>
            <a:ext cx="10134265" cy="25046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18000" dirty="0" smtClean="0">
                <a:solidFill>
                  <a:schemeClr val="bg1"/>
                </a:solidFill>
              </a:rPr>
              <a:t>Smart</a:t>
            </a:r>
            <a:endParaRPr lang="en-US" sz="18000" dirty="0">
              <a:solidFill>
                <a:schemeClr val="bg1"/>
              </a:solidFill>
            </a:endParaRPr>
          </a:p>
        </p:txBody>
      </p:sp>
      <p:sp>
        <p:nvSpPr>
          <p:cNvPr id="7" name="Shape 165"/>
          <p:cNvSpPr txBox="1">
            <a:spLocks/>
          </p:cNvSpPr>
          <p:nvPr/>
        </p:nvSpPr>
        <p:spPr>
          <a:xfrm>
            <a:off x="11682893" y="11180318"/>
            <a:ext cx="10938569" cy="270344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22000" dirty="0" smtClean="0">
                <a:solidFill>
                  <a:schemeClr val="bg1">
                    <a:lumMod val="85000"/>
                  </a:schemeClr>
                </a:solidFill>
              </a:rPr>
              <a:t>CITIES?</a:t>
            </a:r>
            <a:endParaRPr lang="en-US" sz="2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787384" y="0"/>
            <a:ext cx="596616" cy="13716000"/>
          </a:xfrm>
          <a:prstGeom prst="rect">
            <a:avLst/>
          </a:prstGeom>
          <a:solidFill>
            <a:schemeClr val="tx1">
              <a:lumMod val="95000"/>
              <a:lumOff val="5000"/>
              <a:alpha val="57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 rot="5400000">
            <a:off x="18869489" y="4778207"/>
            <a:ext cx="1010825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de-CH" sz="2400" dirty="0" err="1" smtClean="0">
                <a:solidFill>
                  <a:schemeClr val="bg1">
                    <a:alpha val="60000"/>
                  </a:schemeClr>
                </a:solidFill>
              </a:rPr>
              <a:t>Photo</a:t>
            </a:r>
            <a:r>
              <a:rPr lang="de-CH" sz="2400" dirty="0" smtClean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de-CH" sz="2400" dirty="0" err="1">
                <a:solidFill>
                  <a:schemeClr val="bg1">
                    <a:alpha val="60000"/>
                  </a:schemeClr>
                </a:solidFill>
              </a:rPr>
              <a:t>by</a:t>
            </a:r>
            <a:r>
              <a:rPr lang="de-CH" sz="24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de-CH" sz="2400" dirty="0" err="1" smtClean="0">
                <a:solidFill>
                  <a:schemeClr val="bg1">
                    <a:alpha val="60000"/>
                  </a:schemeClr>
                </a:solidFill>
              </a:rPr>
              <a:t>hub.beesmart.city</a:t>
            </a:r>
            <a:endParaRPr lang="de-CH" sz="2400" dirty="0">
              <a:solidFill>
                <a:schemeClr val="bg1">
                  <a:alpha val="60000"/>
                </a:schemeClr>
              </a:solidFill>
            </a:endParaRPr>
          </a:p>
          <a:p>
            <a:pPr lvl="1"/>
            <a:endParaRPr kumimoji="0" lang="de-CH" sz="2400" b="0" i="0" u="none" strike="noStrike" cap="none" spc="0" normalizeH="0" baseline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FillTx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03589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87384" y="0"/>
            <a:ext cx="596616" cy="13716000"/>
          </a:xfrm>
          <a:prstGeom prst="rect">
            <a:avLst/>
          </a:prstGeom>
          <a:solidFill>
            <a:schemeClr val="tx1">
              <a:lumMod val="95000"/>
              <a:lumOff val="5000"/>
              <a:alpha val="57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Oval 2"/>
          <p:cNvSpPr/>
          <p:nvPr/>
        </p:nvSpPr>
        <p:spPr>
          <a:xfrm>
            <a:off x="7991061" y="2435382"/>
            <a:ext cx="15385774" cy="15385774"/>
          </a:xfrm>
          <a:prstGeom prst="ellipse">
            <a:avLst/>
          </a:prstGeom>
          <a:solidFill>
            <a:srgbClr val="0168AB">
              <a:alpha val="70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hape 165"/>
          <p:cNvSpPr txBox="1">
            <a:spLocks/>
          </p:cNvSpPr>
          <p:nvPr/>
        </p:nvSpPr>
        <p:spPr>
          <a:xfrm>
            <a:off x="12924517" y="9303031"/>
            <a:ext cx="10134265" cy="25046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18000" dirty="0" smtClean="0">
                <a:solidFill>
                  <a:schemeClr val="bg1"/>
                </a:solidFill>
              </a:rPr>
              <a:t>Smart</a:t>
            </a:r>
            <a:endParaRPr lang="en-US" sz="18000" dirty="0">
              <a:solidFill>
                <a:schemeClr val="bg1"/>
              </a:solidFill>
            </a:endParaRPr>
          </a:p>
        </p:txBody>
      </p:sp>
      <p:sp>
        <p:nvSpPr>
          <p:cNvPr id="7" name="Shape 165"/>
          <p:cNvSpPr txBox="1">
            <a:spLocks/>
          </p:cNvSpPr>
          <p:nvPr/>
        </p:nvSpPr>
        <p:spPr>
          <a:xfrm>
            <a:off x="11682893" y="11180318"/>
            <a:ext cx="10938569" cy="270344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22000" dirty="0" smtClean="0">
                <a:solidFill>
                  <a:schemeClr val="bg1">
                    <a:lumMod val="85000"/>
                  </a:schemeClr>
                </a:solidFill>
              </a:rPr>
              <a:t>CITIES?</a:t>
            </a:r>
            <a:endParaRPr lang="en-US" sz="2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21423377" y="2610555"/>
            <a:ext cx="54032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de-CH" sz="2400" dirty="0" err="1" smtClean="0">
                <a:solidFill>
                  <a:schemeClr val="bg1">
                    <a:alpha val="60000"/>
                  </a:schemeClr>
                </a:solidFill>
              </a:rPr>
              <a:t>Photo</a:t>
            </a:r>
            <a:r>
              <a:rPr lang="de-CH" sz="2400" dirty="0" smtClean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de-CH" sz="2400" dirty="0" err="1" smtClean="0">
                <a:solidFill>
                  <a:schemeClr val="bg1">
                    <a:alpha val="60000"/>
                  </a:schemeClr>
                </a:solidFill>
              </a:rPr>
              <a:t>by</a:t>
            </a:r>
            <a:r>
              <a:rPr lang="de-CH" sz="2400" dirty="0" smtClean="0">
                <a:solidFill>
                  <a:schemeClr val="bg1">
                    <a:alpha val="60000"/>
                  </a:schemeClr>
                </a:solidFill>
              </a:rPr>
              <a:t> Julius Bär</a:t>
            </a:r>
            <a:endParaRPr kumimoji="0" lang="de-CH" sz="2400" b="0" i="0" u="none" strike="noStrike" cap="none" spc="0" normalizeH="0" baseline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FillTx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883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5"/>
          <p:cNvSpPr txBox="1">
            <a:spLocks/>
          </p:cNvSpPr>
          <p:nvPr/>
        </p:nvSpPr>
        <p:spPr>
          <a:xfrm>
            <a:off x="2799039" y="5923722"/>
            <a:ext cx="17573098" cy="226090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16000" dirty="0" smtClean="0">
                <a:solidFill>
                  <a:schemeClr val="bg1"/>
                </a:solidFill>
              </a:rPr>
              <a:t>Collective</a:t>
            </a:r>
            <a:endParaRPr lang="en-US" sz="16000" dirty="0">
              <a:solidFill>
                <a:schemeClr val="bg1"/>
              </a:solidFill>
            </a:endParaRPr>
          </a:p>
        </p:txBody>
      </p:sp>
      <p:sp>
        <p:nvSpPr>
          <p:cNvPr id="8" name="Shape 165"/>
          <p:cNvSpPr txBox="1">
            <a:spLocks/>
          </p:cNvSpPr>
          <p:nvPr/>
        </p:nvSpPr>
        <p:spPr>
          <a:xfrm>
            <a:off x="2759282" y="7628327"/>
            <a:ext cx="13877433" cy="178543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all" spc="0" baseline="0">
                <a:ln>
                  <a:noFill/>
                </a:ln>
                <a:solidFill>
                  <a:srgbClr val="028BE6"/>
                </a:solidFill>
                <a:uFillTx/>
                <a:latin typeface="+mj-lt"/>
                <a:ea typeface="+mj-ea"/>
                <a:cs typeface="+mj-cs"/>
                <a:sym typeface="League Spartan"/>
              </a:defRPr>
            </a:lvl9pPr>
          </a:lstStyle>
          <a:p>
            <a:pPr algn="r" hangingPunct="1"/>
            <a:r>
              <a:rPr lang="en-US" sz="13000" dirty="0" smtClean="0">
                <a:solidFill>
                  <a:schemeClr val="bg1">
                    <a:lumMod val="65000"/>
                  </a:schemeClr>
                </a:solidFill>
              </a:rPr>
              <a:t>Intelligence</a:t>
            </a:r>
            <a:endParaRPr lang="en-US" sz="13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987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688771" y="2902226"/>
            <a:ext cx="7266846" cy="726684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799" y="4397037"/>
            <a:ext cx="5260790" cy="40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35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Things Network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000"/>
            </a:pPr>
            <a:r>
              <a:rPr dirty="0"/>
              <a:t>A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global</a:t>
            </a:r>
            <a:r>
              <a:rPr dirty="0"/>
              <a:t> community, building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open source </a:t>
            </a:r>
            <a:r>
              <a:rPr dirty="0" smtClean="0"/>
              <a:t>to </a:t>
            </a:r>
            <a:r>
              <a:rPr dirty="0"/>
              <a:t>operate a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crowd-sourced </a:t>
            </a:r>
            <a:r>
              <a:rPr dirty="0" smtClean="0">
                <a:latin typeface="Lato Bold"/>
                <a:ea typeface="Lato Bold"/>
                <a:cs typeface="Lato Bold"/>
                <a:sym typeface="Lato Bold"/>
              </a:rPr>
              <a:t>network</a:t>
            </a:r>
            <a:r>
              <a:rPr lang="de-CH" dirty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smtClean="0">
                <a:latin typeface="Lato Bold"/>
                <a:ea typeface="Lato Bold"/>
                <a:cs typeface="Lato Bold"/>
                <a:sym typeface="Lato Bold"/>
              </a:rPr>
              <a:t>Internet </a:t>
            </a:r>
            <a:r>
              <a:rPr lang="de-CH" dirty="0" err="1">
                <a:latin typeface="Lato Bold"/>
                <a:ea typeface="Lato Bold"/>
                <a:cs typeface="Lato Bold"/>
                <a:sym typeface="Lato Bold"/>
              </a:rPr>
              <a:t>of</a:t>
            </a:r>
            <a:r>
              <a:rPr lang="de-CH" dirty="0">
                <a:latin typeface="Lato Bold"/>
                <a:ea typeface="Lato Bold"/>
                <a:cs typeface="Lato Bold"/>
                <a:sym typeface="Lato Bold"/>
              </a:rPr>
              <a:t> Things</a:t>
            </a:r>
            <a:r>
              <a:rPr dirty="0" smtClean="0"/>
              <a:t>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7" y="8052617"/>
            <a:ext cx="12734925" cy="38481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Things Network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000"/>
            </a:pPr>
            <a:r>
              <a:rPr dirty="0"/>
              <a:t>A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global</a:t>
            </a:r>
            <a:r>
              <a:rPr dirty="0"/>
              <a:t> community, building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open source </a:t>
            </a:r>
            <a:r>
              <a:rPr dirty="0" smtClean="0"/>
              <a:t>to </a:t>
            </a:r>
            <a:r>
              <a:rPr dirty="0"/>
              <a:t>operate a </a:t>
            </a:r>
            <a:r>
              <a:rPr dirty="0">
                <a:latin typeface="Lato Bold"/>
                <a:ea typeface="Lato Bold"/>
                <a:cs typeface="Lato Bold"/>
                <a:sym typeface="Lato Bold"/>
              </a:rPr>
              <a:t>crowd-sourced </a:t>
            </a:r>
            <a:r>
              <a:rPr dirty="0" smtClean="0">
                <a:latin typeface="Lato Bold"/>
                <a:ea typeface="Lato Bold"/>
                <a:cs typeface="Lato Bold"/>
                <a:sym typeface="Lato Bold"/>
              </a:rPr>
              <a:t>network</a:t>
            </a:r>
            <a:r>
              <a:rPr lang="de-CH" dirty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smtClean="0">
                <a:latin typeface="Lato Bold"/>
                <a:ea typeface="Lato Bold"/>
                <a:cs typeface="Lato Bold"/>
                <a:sym typeface="Lato Bold"/>
              </a:rPr>
              <a:t>Internet </a:t>
            </a:r>
            <a:r>
              <a:rPr lang="de-CH" dirty="0" err="1">
                <a:latin typeface="Lato Bold"/>
                <a:ea typeface="Lato Bold"/>
                <a:cs typeface="Lato Bold"/>
                <a:sym typeface="Lato Bold"/>
              </a:rPr>
              <a:t>of</a:t>
            </a:r>
            <a:r>
              <a:rPr lang="de-CH" dirty="0">
                <a:latin typeface="Lato Bold"/>
                <a:ea typeface="Lato Bold"/>
                <a:cs typeface="Lato Bold"/>
                <a:sym typeface="Lato Bold"/>
              </a:rPr>
              <a:t> Things</a:t>
            </a:r>
            <a:r>
              <a:rPr dirty="0" smtClean="0"/>
              <a:t>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537" y="8052617"/>
            <a:ext cx="12734925" cy="384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02817" y="3850809"/>
            <a:ext cx="9541566" cy="841256"/>
          </a:xfrm>
          <a:prstGeom prst="rect">
            <a:avLst/>
          </a:prstGeom>
          <a:solidFill>
            <a:srgbClr val="0168A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Lato Regular"/>
              </a:rPr>
              <a:t>FREE/OPEN</a:t>
            </a:r>
            <a:endParaRPr kumimoji="0" lang="de-CH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  <a:sym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0734" y="3850809"/>
            <a:ext cx="9541566" cy="841256"/>
          </a:xfrm>
          <a:prstGeom prst="rect">
            <a:avLst/>
          </a:prstGeom>
          <a:solidFill>
            <a:srgbClr val="0168A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Lato Regular"/>
              </a:rPr>
              <a:t>GLOBAL</a:t>
            </a:r>
            <a:endParaRPr kumimoji="0" lang="de-CH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  <a:sym typeface="Lato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0734" y="5133784"/>
            <a:ext cx="17288014" cy="841256"/>
          </a:xfrm>
          <a:prstGeom prst="rect">
            <a:avLst/>
          </a:prstGeom>
          <a:solidFill>
            <a:srgbClr val="0168A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Lato Regular"/>
              </a:rPr>
              <a:t>WIFI</a:t>
            </a:r>
            <a:endParaRPr kumimoji="0" lang="de-CH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  <a:sym typeface="Lato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0734" y="6428320"/>
            <a:ext cx="10926970" cy="841256"/>
          </a:xfrm>
          <a:prstGeom prst="rect">
            <a:avLst/>
          </a:prstGeom>
          <a:solidFill>
            <a:srgbClr val="0168A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Lato Regular"/>
              </a:rPr>
              <a:t>SENSORS</a:t>
            </a:r>
            <a:endParaRPr kumimoji="0" lang="de-CH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88055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01" y="0"/>
            <a:ext cx="1239959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6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Custom 1">
      <a:majorFont>
        <a:latin typeface="League Spartan"/>
        <a:ea typeface="League Spartan"/>
        <a:cs typeface="League Spartan"/>
      </a:majorFont>
      <a:minorFont>
        <a:latin typeface="Lato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Lato Regular"/>
            <a:ea typeface="Lato Regular"/>
            <a:cs typeface="Lato Regular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eague Spartan"/>
        <a:ea typeface="League Spartan"/>
        <a:cs typeface="League Spartan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Lato Regular"/>
            <a:ea typeface="Lato Regular"/>
            <a:cs typeface="Lato Regular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Custom</PresentationFormat>
  <Paragraphs>134</Paragraphs>
  <Slides>24</Slides>
  <Notes>15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Lato Bold</vt:lpstr>
      <vt:lpstr>Lato Regular</vt:lpstr>
      <vt:lpstr>Lato Light</vt:lpstr>
      <vt:lpstr>Lato Black</vt:lpstr>
      <vt:lpstr>Helvetica Light</vt:lpstr>
      <vt:lpstr>Helvetica Neue</vt:lpstr>
      <vt:lpstr>League Spartan</vt:lpstr>
      <vt:lpstr>White</vt:lpstr>
      <vt:lpstr>Citizen infrastructure: the things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Things Network</vt:lpstr>
      <vt:lpstr>The Things Network</vt:lpstr>
      <vt:lpstr>PowerPoint Presentation</vt:lpstr>
      <vt:lpstr>Zurich coverage</vt:lpstr>
      <vt:lpstr>LoRaWAN</vt:lpstr>
      <vt:lpstr>PowerPoint Presentation</vt:lpstr>
      <vt:lpstr>THANKS!</vt:lpstr>
      <vt:lpstr>WHAT IS LoRaWAN?</vt:lpstr>
      <vt:lpstr>LoRaWAN</vt:lpstr>
      <vt:lpstr>Long range</vt:lpstr>
      <vt:lpstr>INSANELY Long range</vt:lpstr>
      <vt:lpstr>INSANELY Long range</vt:lpstr>
      <vt:lpstr>Low Cost</vt:lpstr>
      <vt:lpstr>Free &amp; Open Source Stack</vt:lpstr>
      <vt:lpstr>Unlicensed spectrum</vt:lpstr>
      <vt:lpstr>Low power</vt:lpstr>
      <vt:lpstr>PowerPoint Presentation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Decentralizing The Things Network</dc:title>
  <dc:creator>gcasas</dc:creator>
  <cp:lastModifiedBy>casas</cp:lastModifiedBy>
  <cp:revision>92</cp:revision>
  <dcterms:modified xsi:type="dcterms:W3CDTF">2018-06-11T01:43:21Z</dcterms:modified>
</cp:coreProperties>
</file>